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7" r:id="rId2"/>
    <p:sldId id="271" r:id="rId3"/>
    <p:sldId id="272" r:id="rId4"/>
    <p:sldId id="273" r:id="rId5"/>
    <p:sldId id="274" r:id="rId6"/>
    <p:sldId id="278" r:id="rId7"/>
    <p:sldId id="275" r:id="rId8"/>
    <p:sldId id="276" r:id="rId9"/>
    <p:sldId id="277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91" r:id="rId18"/>
    <p:sldId id="292" r:id="rId19"/>
    <p:sldId id="286" r:id="rId20"/>
    <p:sldId id="287" r:id="rId21"/>
    <p:sldId id="288" r:id="rId22"/>
    <p:sldId id="289" r:id="rId23"/>
    <p:sldId id="290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8" r:id="rId39"/>
    <p:sldId id="309" r:id="rId40"/>
    <p:sldId id="307" r:id="rId41"/>
    <p:sldId id="310" r:id="rId42"/>
    <p:sldId id="311" r:id="rId43"/>
    <p:sldId id="312" r:id="rId44"/>
    <p:sldId id="313" r:id="rId45"/>
    <p:sldId id="314" r:id="rId46"/>
    <p:sldId id="317" r:id="rId47"/>
    <p:sldId id="315" r:id="rId48"/>
    <p:sldId id="316" r:id="rId49"/>
    <p:sldId id="318" r:id="rId50"/>
    <p:sldId id="319" r:id="rId51"/>
    <p:sldId id="320" r:id="rId52"/>
    <p:sldId id="321" r:id="rId53"/>
    <p:sldId id="322" r:id="rId54"/>
    <p:sldId id="323" r:id="rId55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" initials="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78" autoAdjust="0"/>
    <p:restoredTop sz="86091" autoAdjust="0"/>
  </p:normalViewPr>
  <p:slideViewPr>
    <p:cSldViewPr>
      <p:cViewPr varScale="1">
        <p:scale>
          <a:sx n="73" d="100"/>
          <a:sy n="73" d="100"/>
        </p:scale>
        <p:origin x="576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539"/>
    </p:cViewPr>
  </p:sorterViewPr>
  <p:notesViewPr>
    <p:cSldViewPr>
      <p:cViewPr varScale="1">
        <p:scale>
          <a:sx n="63" d="100"/>
          <a:sy n="63" d="100"/>
        </p:scale>
        <p:origin x="3197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90A37-09AB-4F65-9A2F-20ECB72378BC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06BA0-1567-4698-8D73-C33B05090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8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06BA0-1567-4698-8D73-C33B05090C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2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06BA0-1567-4698-8D73-C33B05090CD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50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06BA0-1567-4698-8D73-C33B05090CD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48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06BA0-1567-4698-8D73-C33B05090CD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54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06BA0-1567-4698-8D73-C33B05090CD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00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06BA0-1567-4698-8D73-C33B05090CD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8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425D-5B5D-49C8-B602-62BDD12C9CF0}" type="datetimeFigureOut">
              <a:rPr lang="en-US" smtClean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5CF5-E43A-4741-AB09-777CB9FAB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40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425D-5B5D-49C8-B602-62BDD12C9CF0}" type="datetimeFigureOut">
              <a:rPr lang="en-US" smtClean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5CF5-E43A-4741-AB09-777CB9FAB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1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425D-5B5D-49C8-B602-62BDD12C9CF0}" type="datetimeFigureOut">
              <a:rPr lang="en-US" smtClean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5CF5-E43A-4741-AB09-777CB9FAB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89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425D-5B5D-49C8-B602-62BDD12C9CF0}" type="datetimeFigureOut">
              <a:rPr lang="en-US" smtClean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5CF5-E43A-4741-AB09-777CB9FAB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7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425D-5B5D-49C8-B602-62BDD12C9CF0}" type="datetimeFigureOut">
              <a:rPr lang="en-US" smtClean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5CF5-E43A-4741-AB09-777CB9FAB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2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425D-5B5D-49C8-B602-62BDD12C9CF0}" type="datetimeFigureOut">
              <a:rPr lang="en-US" smtClean="0"/>
              <a:t>8/9/2019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5CF5-E43A-4741-AB09-777CB9FAB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99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425D-5B5D-49C8-B602-62BDD12C9CF0}" type="datetimeFigureOut">
              <a:rPr lang="en-US" smtClean="0"/>
              <a:t>8/9/2019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5CF5-E43A-4741-AB09-777CB9FAB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26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425D-5B5D-49C8-B602-62BDD12C9CF0}" type="datetimeFigureOut">
              <a:rPr lang="en-US" smtClean="0"/>
              <a:t>8/9/2019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5CF5-E43A-4741-AB09-777CB9FAB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8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425D-5B5D-49C8-B602-62BDD12C9CF0}" type="datetimeFigureOut">
              <a:rPr lang="en-US" smtClean="0"/>
              <a:t>8/9/2019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5CF5-E43A-4741-AB09-777CB9FAB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425D-5B5D-49C8-B602-62BDD12C9CF0}" type="datetimeFigureOut">
              <a:rPr lang="en-US" smtClean="0"/>
              <a:t>8/9/2019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5CF5-E43A-4741-AB09-777CB9FAB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16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425D-5B5D-49C8-B602-62BDD12C9CF0}" type="datetimeFigureOut">
              <a:rPr lang="en-US" smtClean="0"/>
              <a:t>8/9/2019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5CF5-E43A-4741-AB09-777CB9FAB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2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1425D-5B5D-49C8-B602-62BDD12C9CF0}" type="datetimeFigureOut">
              <a:rPr lang="en-US" smtClean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F5CF5-E43A-4741-AB09-777CB9FAB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799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9" y="406400"/>
            <a:ext cx="9067801" cy="6045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971800"/>
            <a:ext cx="7162800" cy="978725"/>
          </a:xfrm>
        </p:spPr>
        <p:txBody>
          <a:bodyPr>
            <a:noAutofit/>
          </a:bodyPr>
          <a:lstStyle/>
          <a:p>
            <a:pPr algn="ctr"/>
            <a:r>
              <a:rPr lang="en-US" sz="6000" b="0" dirty="0">
                <a:latin typeface="Bahnschrift Condensed" panose="020B0502040204020203" pitchFamily="34" charset="0"/>
              </a:rPr>
              <a:t>ASTROPHOTOGRAPHY</a:t>
            </a:r>
          </a:p>
        </p:txBody>
      </p:sp>
    </p:spTree>
    <p:extLst>
      <p:ext uri="{BB962C8B-B14F-4D97-AF65-F5344CB8AC3E}">
        <p14:creationId xmlns:p14="http://schemas.microsoft.com/office/powerpoint/2010/main" val="1589380113"/>
      </p:ext>
    </p:extLst>
  </p:cSld>
  <p:clrMapOvr>
    <a:masterClrMapping/>
  </p:clrMapOvr>
  <p:transition spd="slow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1FB73-DEBF-427A-A0CD-813F1D21B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484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Remove all filters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Use raw or raw+jpeg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Exposure to manual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Turn off image stabilization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Set aperture to its widest, although some recommend backing off a bit on the 1.4 because of aberrations 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White balance to 3600 or desired 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(I started with AWB and changed it in post processing)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Set iso to 1600 and vary for bright or dimmer image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Turn down LCD brightness to better simulate computer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Check for dew on the lens!</a:t>
            </a:r>
          </a:p>
        </p:txBody>
      </p:sp>
    </p:spTree>
    <p:extLst>
      <p:ext uri="{BB962C8B-B14F-4D97-AF65-F5344CB8AC3E}">
        <p14:creationId xmlns:p14="http://schemas.microsoft.com/office/powerpoint/2010/main" val="303729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7D16C-8FC2-466E-B7F4-7D24618D4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500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FA0B9-CA14-465F-BCC2-1E5AD3AA7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83162"/>
          </a:xfrm>
        </p:spPr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Guideline for exposure settings for sharp star photos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Earth revolves 15 degrees / hour (360 degrees/24 hours)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How long can your exposure be before blur occurs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500 divided by focal length = exposure in seconds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500/25 mm focal length = 20 seconds (full frame)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Use 300 for crop sensor</a:t>
            </a:r>
          </a:p>
          <a:p>
            <a:pPr lvl="2"/>
            <a:r>
              <a:rPr lang="en-US" dirty="0">
                <a:latin typeface="Bahnschrift Condensed" panose="020B0502040204020203" pitchFamily="34" charset="0"/>
              </a:rPr>
              <a:t>I used 300/18 mm (widest angle) = 16.66 (15 seconds on my camera)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Caveat: you can increase exposure when closer to the north or south polar axis</a:t>
            </a:r>
          </a:p>
        </p:txBody>
      </p:sp>
    </p:spTree>
    <p:extLst>
      <p:ext uri="{BB962C8B-B14F-4D97-AF65-F5344CB8AC3E}">
        <p14:creationId xmlns:p14="http://schemas.microsoft.com/office/powerpoint/2010/main" val="762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377E-816C-4E1E-896A-B756EE690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Stars as Points of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335D2-9D33-4C99-92EC-16BF8267E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Use 500/300 rule to start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Longer exposure will reveal more stars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Shorter duration for constellations?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Turn off long exposure noise reduction (?hot pixels)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Image stabilization off; suggested shutter speeds:</a:t>
            </a:r>
          </a:p>
          <a:p>
            <a:pPr lvl="2"/>
            <a:r>
              <a:rPr lang="en-US" dirty="0">
                <a:latin typeface="Bahnschrift Condensed" panose="020B0502040204020203" pitchFamily="34" charset="0"/>
              </a:rPr>
              <a:t>Full frame			Crop sensor</a:t>
            </a:r>
          </a:p>
          <a:p>
            <a:pPr lvl="2"/>
            <a:r>
              <a:rPr lang="en-US" dirty="0">
                <a:latin typeface="Bahnschrift Condensed" panose="020B0502040204020203" pitchFamily="34" charset="0"/>
              </a:rPr>
              <a:t>14 mm at 30 seconds		10 mm at 25 seconds</a:t>
            </a:r>
          </a:p>
          <a:p>
            <a:pPr lvl="2"/>
            <a:r>
              <a:rPr lang="en-US" dirty="0">
                <a:latin typeface="Bahnschrift Condensed" panose="020B0502040204020203" pitchFamily="34" charset="0"/>
              </a:rPr>
              <a:t>16 mm at 25 seconds		16 mm at 20 seconds</a:t>
            </a:r>
          </a:p>
          <a:p>
            <a:pPr lvl="2"/>
            <a:r>
              <a:rPr lang="en-US" dirty="0">
                <a:latin typeface="Bahnschrift Condensed" panose="020B0502040204020203" pitchFamily="34" charset="0"/>
              </a:rPr>
              <a:t>24 mm at 20 seconds		22 mm at 15 seconds</a:t>
            </a:r>
          </a:p>
          <a:p>
            <a:pPr lvl="2"/>
            <a:r>
              <a:rPr lang="en-US" dirty="0">
                <a:latin typeface="Bahnschrift Condensed" panose="020B0502040204020203" pitchFamily="34" charset="0"/>
              </a:rPr>
              <a:t>35 mm at 15 seconds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If movement at these speeds, go next faster speed</a:t>
            </a:r>
          </a:p>
          <a:p>
            <a:pPr marL="0" indent="0">
              <a:buNone/>
            </a:pPr>
            <a:endParaRPr lang="en-US" dirty="0">
              <a:latin typeface="Bahnschrift Condensed" panose="020B0502040204020203" pitchFamily="34" charset="0"/>
            </a:endParaRPr>
          </a:p>
          <a:p>
            <a:endParaRPr lang="en-US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4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57912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4 seconds ; f/3.5, iso 1600 at 18 mm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B66B5FD-A5D7-4CF7-9438-81B40A59F4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400" y="762000"/>
            <a:ext cx="6904568" cy="4603045"/>
          </a:xfrm>
        </p:spPr>
      </p:pic>
    </p:spTree>
    <p:extLst>
      <p:ext uri="{BB962C8B-B14F-4D97-AF65-F5344CB8AC3E}">
        <p14:creationId xmlns:p14="http://schemas.microsoft.com/office/powerpoint/2010/main" val="31087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57912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15 seconds ; f/3.5 iso 1600 at 18 mm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13E8BF3-C83A-4E01-B04C-25651FB10C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400" y="888824"/>
            <a:ext cx="6701368" cy="4467578"/>
          </a:xfrm>
        </p:spPr>
      </p:pic>
    </p:spTree>
    <p:extLst>
      <p:ext uri="{BB962C8B-B14F-4D97-AF65-F5344CB8AC3E}">
        <p14:creationId xmlns:p14="http://schemas.microsoft.com/office/powerpoint/2010/main" val="69425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57912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30 seconds ; /3.5 iso 1600 at 18 mm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D2AE8B9-DF4B-420E-8643-72991BAD30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219200" y="609600"/>
            <a:ext cx="6763279" cy="5072459"/>
          </a:xfrm>
        </p:spPr>
      </p:pic>
    </p:spTree>
    <p:extLst>
      <p:ext uri="{BB962C8B-B14F-4D97-AF65-F5344CB8AC3E}">
        <p14:creationId xmlns:p14="http://schemas.microsoft.com/office/powerpoint/2010/main" val="79620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EAD89-E4A9-448B-9B73-1B4BE3BF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Star Trails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0F2F6-A85D-4F22-931C-E713B7DC6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219200"/>
            <a:ext cx="8229600" cy="5364162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Single exposure – long exposure noise reduction on?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You can use lower iso and less aperture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Use bulb for desired exposure time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Creates circles around north star (Polaris)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Creates lines away from pole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Stacked exposures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Long exposure noise reduction off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Use intervalometer – as many exposures as you want (100+?)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Take 30 second – 4 minute exposures for full circle trails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Sky stacker program:	Starstax (freeware)</a:t>
            </a:r>
          </a:p>
        </p:txBody>
      </p:sp>
    </p:spTree>
    <p:extLst>
      <p:ext uri="{BB962C8B-B14F-4D97-AF65-F5344CB8AC3E}">
        <p14:creationId xmlns:p14="http://schemas.microsoft.com/office/powerpoint/2010/main" val="28615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32285-E565-49F6-984C-BEF8663EF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Example exposure times for singular star trails (no moon)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Time			F-stop		iso</a:t>
            </a:r>
          </a:p>
          <a:p>
            <a:endParaRPr lang="en-US" dirty="0">
              <a:latin typeface="Bahnschrift Condensed" panose="020B0502040204020203" pitchFamily="34" charset="0"/>
            </a:endParaRP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32 minutes		f/4		400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64 minutes		f/4		200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2 hours, 8 minutes	f/5.6		200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4 hours, 16 minutes	f/5.6		100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                                            or 	f/8		200</a:t>
            </a:r>
          </a:p>
        </p:txBody>
      </p:sp>
    </p:spTree>
    <p:extLst>
      <p:ext uri="{BB962C8B-B14F-4D97-AF65-F5344CB8AC3E}">
        <p14:creationId xmlns:p14="http://schemas.microsoft.com/office/powerpoint/2010/main" val="152650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32285-E565-49F6-984C-BEF8663EF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Example exposure times for stacked star trails (no moon)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Exposure Time			F-stop		iso</a:t>
            </a:r>
          </a:p>
          <a:p>
            <a:endParaRPr lang="en-US" dirty="0">
              <a:latin typeface="Bahnschrift Condensed" panose="020B0502040204020203" pitchFamily="34" charset="0"/>
            </a:endParaRP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30 sec to 4 minutes		f/2.8		400 – 800</a:t>
            </a:r>
          </a:p>
          <a:p>
            <a:pPr lvl="1"/>
            <a:endParaRPr lang="en-US" dirty="0">
              <a:latin typeface="Bahnschrift Condensed" panose="020B0502040204020203" pitchFamily="34" charset="0"/>
            </a:endParaRP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With 4 minute exposures, 45 minutes with a 50 mm lens is a good starting point (11-15 exposures)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With 30 second exposures, you may have hundreds</a:t>
            </a:r>
          </a:p>
          <a:p>
            <a:pPr lvl="2"/>
            <a:r>
              <a:rPr lang="en-US" dirty="0">
                <a:latin typeface="Bahnschrift Condensed" panose="020B0502040204020203" pitchFamily="34" charset="0"/>
              </a:rPr>
              <a:t>The most I encountered in research was 1000 which took 8 hours!</a:t>
            </a:r>
          </a:p>
        </p:txBody>
      </p:sp>
    </p:spTree>
    <p:extLst>
      <p:ext uri="{BB962C8B-B14F-4D97-AF65-F5344CB8AC3E}">
        <p14:creationId xmlns:p14="http://schemas.microsoft.com/office/powerpoint/2010/main" val="41665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791200"/>
            <a:ext cx="69342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Unedited jpg: 15 minutes ; f/ 3.5, iso 400 at 18 mm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4" y="481012"/>
            <a:ext cx="7771352" cy="5181600"/>
          </a:xfrm>
        </p:spPr>
      </p:pic>
    </p:spTree>
    <p:extLst>
      <p:ext uri="{BB962C8B-B14F-4D97-AF65-F5344CB8AC3E}">
        <p14:creationId xmlns:p14="http://schemas.microsoft.com/office/powerpoint/2010/main" val="20439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9C0E-5FE2-4148-AA9E-93DC17AA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Backstory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2BC3B-E83D-4B2C-A00F-46521FDCB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Astronomy course in college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Started reading books on astronomy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Subscribed to Astronomy magazine for 7 years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Purchased a telescope around 1980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Celestron Schmidt-Cassegrain 8” with tripod </a:t>
            </a:r>
          </a:p>
          <a:p>
            <a:pPr marL="914400" lvl="2" indent="0">
              <a:buNone/>
            </a:pPr>
            <a:r>
              <a:rPr lang="en-US" sz="2800" dirty="0">
                <a:latin typeface="Bahnschrift Condensed" panose="020B0502040204020203" pitchFamily="34" charset="0"/>
              </a:rPr>
              <a:t>and motorized tracking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First attempt at astrophotography with SLR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Kodachrome iso 400 slide film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1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791200"/>
            <a:ext cx="69342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Edited: 15 minutes ; f /3.5, iso 400 at 18 mm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528637"/>
            <a:ext cx="7696200" cy="5130800"/>
          </a:xfrm>
        </p:spPr>
      </p:pic>
    </p:spTree>
    <p:extLst>
      <p:ext uri="{BB962C8B-B14F-4D97-AF65-F5344CB8AC3E}">
        <p14:creationId xmlns:p14="http://schemas.microsoft.com/office/powerpoint/2010/main" val="38381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791200"/>
            <a:ext cx="69342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Unedited jpg: 15 minutes ; f/ 3.5, iso 400 at 18 mm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324" y="481361"/>
            <a:ext cx="7771352" cy="5180901"/>
          </a:xfrm>
        </p:spPr>
      </p:pic>
    </p:spTree>
    <p:extLst>
      <p:ext uri="{BB962C8B-B14F-4D97-AF65-F5344CB8AC3E}">
        <p14:creationId xmlns:p14="http://schemas.microsoft.com/office/powerpoint/2010/main" val="33032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791200"/>
            <a:ext cx="69342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Edited: 15 minutes ; f/ 3.5, iso 400 at 18 mm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095" y="457200"/>
            <a:ext cx="6572250" cy="5257800"/>
          </a:xfrm>
        </p:spPr>
      </p:pic>
    </p:spTree>
    <p:extLst>
      <p:ext uri="{BB962C8B-B14F-4D97-AF65-F5344CB8AC3E}">
        <p14:creationId xmlns:p14="http://schemas.microsoft.com/office/powerpoint/2010/main" val="352477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791200"/>
            <a:ext cx="7772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Single trail:  f/5.6, iso 100 at 16 mm; 2 hours 8 minutes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7795" y="284163"/>
            <a:ext cx="3641975" cy="5375275"/>
          </a:xfrm>
        </p:spPr>
      </p:pic>
    </p:spTree>
    <p:extLst>
      <p:ext uri="{BB962C8B-B14F-4D97-AF65-F5344CB8AC3E}">
        <p14:creationId xmlns:p14="http://schemas.microsoft.com/office/powerpoint/2010/main" val="40646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791200"/>
            <a:ext cx="7772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Stacked trail:  f/2.8, iso 6400 at 12 mm; 25 sec each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817" y="392113"/>
            <a:ext cx="6995583" cy="5246688"/>
          </a:xfrm>
        </p:spPr>
      </p:pic>
    </p:spTree>
    <p:extLst>
      <p:ext uri="{BB962C8B-B14F-4D97-AF65-F5344CB8AC3E}">
        <p14:creationId xmlns:p14="http://schemas.microsoft.com/office/powerpoint/2010/main" val="38238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791200"/>
            <a:ext cx="7772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Stacked trail:  unknown parameters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8100" y="392113"/>
            <a:ext cx="3935016" cy="5246688"/>
          </a:xfrm>
        </p:spPr>
      </p:pic>
    </p:spTree>
    <p:extLst>
      <p:ext uri="{BB962C8B-B14F-4D97-AF65-F5344CB8AC3E}">
        <p14:creationId xmlns:p14="http://schemas.microsoft.com/office/powerpoint/2010/main" val="251247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791200"/>
            <a:ext cx="86868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Stacked trail:  64 exposures, f/2.8, iso 400 at 16 mm; 4 min each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304800"/>
            <a:ext cx="7770164" cy="5531892"/>
          </a:xfrm>
        </p:spPr>
      </p:pic>
    </p:spTree>
    <p:extLst>
      <p:ext uri="{BB962C8B-B14F-4D97-AF65-F5344CB8AC3E}">
        <p14:creationId xmlns:p14="http://schemas.microsoft.com/office/powerpoint/2010/main" val="33170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EAD89-E4A9-448B-9B73-1B4BE3BF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Milky Way photography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0F2F6-A85D-4F22-931C-E713B7DC6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219200"/>
            <a:ext cx="8229600" cy="5364162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Current position – southern sky with galactic center near the horizon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Basically same settings as stars as points of light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Many photos are composites – one for the sky, one for land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Land photo is lower iso with extended exposure to capture more detail with sharpness and smooth water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Combine images in software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Or use light painting at a lower iso for the foreground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Better to shine the light from a side angle from a distance for better depth to the lighting – lots of trial and error!</a:t>
            </a:r>
          </a:p>
        </p:txBody>
      </p:sp>
    </p:spTree>
    <p:extLst>
      <p:ext uri="{BB962C8B-B14F-4D97-AF65-F5344CB8AC3E}">
        <p14:creationId xmlns:p14="http://schemas.microsoft.com/office/powerpoint/2010/main" val="298104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791200"/>
            <a:ext cx="7772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 unedited raw Milky Way:  f/3.5, iso 1600 at 18 mm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29218" y="683596"/>
            <a:ext cx="7432805" cy="4955204"/>
          </a:xfrm>
        </p:spPr>
      </p:pic>
    </p:spTree>
    <p:extLst>
      <p:ext uri="{BB962C8B-B14F-4D97-AF65-F5344CB8AC3E}">
        <p14:creationId xmlns:p14="http://schemas.microsoft.com/office/powerpoint/2010/main" val="19799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791200"/>
            <a:ext cx="7772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 Edited Milky Way:  f/3.5, iso 1600 at 18 mm (temp 3825)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218" y="683596"/>
            <a:ext cx="7432805" cy="4955203"/>
          </a:xfrm>
        </p:spPr>
      </p:pic>
    </p:spTree>
    <p:extLst>
      <p:ext uri="{BB962C8B-B14F-4D97-AF65-F5344CB8AC3E}">
        <p14:creationId xmlns:p14="http://schemas.microsoft.com/office/powerpoint/2010/main" val="131825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0D11F-7681-4B4B-8281-7777604B1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5867400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Bahnschrift Condensed" panose="020B0502040204020203" pitchFamily="34" charset="0"/>
              </a:rPr>
              <a:t>Slides from 1980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501BB24-FD94-44C4-AEB9-E5193AF0BB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1515" y="483951"/>
            <a:ext cx="1594754" cy="2511425"/>
          </a:xfr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875BF8-141D-42E2-BEC0-7279DB976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454777"/>
            <a:ext cx="1594754" cy="2511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9EAD92-02C2-4511-A841-C7CB44BAB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92" y="3581399"/>
            <a:ext cx="2640001" cy="16764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577657-AFCD-424F-9DE6-E46B8F0A8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63" y="3543865"/>
            <a:ext cx="2530058" cy="16909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616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791200"/>
            <a:ext cx="7772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 Edited Milky Way:  f/3.5, iso 1600 at 18 mm (temp 3000)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218" y="683596"/>
            <a:ext cx="7432804" cy="4955203"/>
          </a:xfrm>
        </p:spPr>
      </p:pic>
    </p:spTree>
    <p:extLst>
      <p:ext uri="{BB962C8B-B14F-4D97-AF65-F5344CB8AC3E}">
        <p14:creationId xmlns:p14="http://schemas.microsoft.com/office/powerpoint/2010/main" val="418804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791200"/>
            <a:ext cx="8229600" cy="566738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Bahnschrift Condensed" panose="020B0502040204020203" pitchFamily="34" charset="0"/>
              </a:rPr>
              <a:t> Milky Way:  f/1.4, iso 1600 at 24 mm 20 seconds – Yosemite Canon 5D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246" y="683596"/>
            <a:ext cx="7410748" cy="4955203"/>
          </a:xfrm>
        </p:spPr>
      </p:pic>
    </p:spTree>
    <p:extLst>
      <p:ext uri="{BB962C8B-B14F-4D97-AF65-F5344CB8AC3E}">
        <p14:creationId xmlns:p14="http://schemas.microsoft.com/office/powerpoint/2010/main" val="351790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715000"/>
            <a:ext cx="8610600" cy="566738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400" dirty="0">
                <a:latin typeface="Bahnschrift Condensed" panose="020B0502040204020203" pitchFamily="34" charset="0"/>
              </a:rPr>
              <a:t>Milky Way:  f/1.8, iso 2500 at 24 mm 20 seconds – Zion, Canon 5D – 5 image panorama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95" y="381000"/>
            <a:ext cx="8263814" cy="5040108"/>
          </a:xfrm>
        </p:spPr>
      </p:pic>
    </p:spTree>
    <p:extLst>
      <p:ext uri="{BB962C8B-B14F-4D97-AF65-F5344CB8AC3E}">
        <p14:creationId xmlns:p14="http://schemas.microsoft.com/office/powerpoint/2010/main" val="316588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791200"/>
            <a:ext cx="8610600" cy="566738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400" dirty="0">
                <a:latin typeface="Bahnschrift Condensed" panose="020B0502040204020203" pitchFamily="34" charset="0"/>
              </a:rPr>
              <a:t>Milky Way:  f/2.8, iso 6400 at 15 mm 25 seconds – Bryce, Canon 5D – light painting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215" y="489846"/>
            <a:ext cx="7483570" cy="5040108"/>
          </a:xfrm>
        </p:spPr>
      </p:pic>
    </p:spTree>
    <p:extLst>
      <p:ext uri="{BB962C8B-B14F-4D97-AF65-F5344CB8AC3E}">
        <p14:creationId xmlns:p14="http://schemas.microsoft.com/office/powerpoint/2010/main" val="253879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E53FD-3254-4F5F-9A29-9DCDEF7BC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Moon photography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E26CC-2E4E-4BC7-B93B-6650DEFA8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4300"/>
            <a:ext cx="8229600" cy="5016500"/>
          </a:xfrm>
        </p:spPr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Very bright – can almost start with daylight settings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Start with f/8, iso 100 and shutter 1/125 – 1/60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Best to try shooting the moon a day or two before full or a day or two after full at sunrise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Full moon means sun is/has set and foreground is dark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Almost full moon “looks” full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Thin crescent moon will illuminate foreground and still can get the stars to show on photos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Try photographing landscape by moonlight!</a:t>
            </a:r>
          </a:p>
        </p:txBody>
      </p:sp>
    </p:spTree>
    <p:extLst>
      <p:ext uri="{BB962C8B-B14F-4D97-AF65-F5344CB8AC3E}">
        <p14:creationId xmlns:p14="http://schemas.microsoft.com/office/powerpoint/2010/main" val="234923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791200"/>
            <a:ext cx="8610600" cy="566738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400" dirty="0">
                <a:latin typeface="Bahnschrift Condensed" panose="020B0502040204020203" pitchFamily="34" charset="0"/>
              </a:rPr>
              <a:t>Moon during lunar eclipse – January 2019  (-8 degrees!)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396313"/>
            <a:ext cx="8142338" cy="5428224"/>
          </a:xfrm>
        </p:spPr>
      </p:pic>
    </p:spTree>
    <p:extLst>
      <p:ext uri="{BB962C8B-B14F-4D97-AF65-F5344CB8AC3E}">
        <p14:creationId xmlns:p14="http://schemas.microsoft.com/office/powerpoint/2010/main" val="1759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791200"/>
            <a:ext cx="8610600" cy="566738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400" dirty="0">
                <a:latin typeface="Bahnschrift Condensed" panose="020B0502040204020203" pitchFamily="34" charset="0"/>
              </a:rPr>
              <a:t>Moon during total lunar eclipse – January 2019 (started to snow!)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381000"/>
            <a:ext cx="8142336" cy="5428224"/>
          </a:xfrm>
        </p:spPr>
      </p:pic>
    </p:spTree>
    <p:extLst>
      <p:ext uri="{BB962C8B-B14F-4D97-AF65-F5344CB8AC3E}">
        <p14:creationId xmlns:p14="http://schemas.microsoft.com/office/powerpoint/2010/main" val="254247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400" y="38100"/>
            <a:ext cx="6781800" cy="67818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791200"/>
            <a:ext cx="8610600" cy="566738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Bahnschrift Condensed" panose="020B0502040204020203" pitchFamily="34" charset="0"/>
              </a:rPr>
              <a:t>Waxing Crescent Moon – August 4, 2019</a:t>
            </a:r>
            <a:endParaRPr lang="en-US" sz="24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447675"/>
            <a:ext cx="5943600" cy="594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867400"/>
            <a:ext cx="8610600" cy="566738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Bahnschrift Condensed" panose="020B0502040204020203" pitchFamily="34" charset="0"/>
              </a:rPr>
              <a:t>Supermoon – Nov 2016; Canon sx10, iso 400 f/5.7 1/250 sec</a:t>
            </a:r>
            <a:br>
              <a:rPr lang="en-US" sz="2800" dirty="0">
                <a:latin typeface="Bahnschrift Condensed" panose="020B0502040204020203" pitchFamily="34" charset="0"/>
              </a:rPr>
            </a:br>
            <a:r>
              <a:rPr lang="en-US" sz="2800" dirty="0">
                <a:latin typeface="Bahnschrift Condensed" panose="020B0502040204020203" pitchFamily="34" charset="0"/>
              </a:rPr>
              <a:t>560 mm focal length equivalent; edited in ON1 from jpg</a:t>
            </a:r>
            <a:endParaRPr lang="en-US" sz="24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837" y="368681"/>
            <a:ext cx="8133778" cy="542251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791200"/>
            <a:ext cx="8610600" cy="566738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Bahnschrift Condensed" panose="020B0502040204020203" pitchFamily="34" charset="0"/>
              </a:rPr>
              <a:t>Full Moon</a:t>
            </a:r>
            <a:endParaRPr lang="en-US" sz="24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D80F4-BA28-421A-873F-FA7717DE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AA590-2F13-45E6-B9A3-AA0ADAE6B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Location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What are going to shoot? (Moon, Milky Way, Stars, etc)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Where is the moon and what phase is it?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What do you have for foreground interest?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Are you going to light paint?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Is the foreground complementing the sky or vice versa?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Will it be a composite image?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You will need clear, dark skies for best star/Milky Way photos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A low dew point with quiet air (no twinkling)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Consider scouting your location in the daytime!!!</a:t>
            </a:r>
          </a:p>
          <a:p>
            <a:pPr lvl="1"/>
            <a:endParaRPr lang="en-US" dirty="0">
              <a:latin typeface="Bahnschrift Condensed" panose="020B0502040204020203" pitchFamily="34" charset="0"/>
            </a:endParaRPr>
          </a:p>
          <a:p>
            <a:pPr lvl="1"/>
            <a:endParaRPr lang="en-US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368681"/>
            <a:ext cx="8174652" cy="542251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791200"/>
            <a:ext cx="8610600" cy="566738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Bahnschrift Condensed" panose="020B0502040204020203" pitchFamily="34" charset="0"/>
              </a:rPr>
              <a:t>“Almost” Full Moon with Alpenglow</a:t>
            </a:r>
            <a:endParaRPr lang="en-US" sz="24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423F4E-8378-47A3-A211-2DC045CA44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1718" y="368681"/>
            <a:ext cx="4338015" cy="542251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BD45DE-C74B-4CB7-8316-1E0446E0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791200"/>
            <a:ext cx="8610600" cy="566738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Bahnschrift Condensed" panose="020B0502040204020203" pitchFamily="34" charset="0"/>
              </a:rPr>
              <a:t>Crescent Moon at Sunrise</a:t>
            </a:r>
            <a:endParaRPr lang="en-US" sz="24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12A74-18DB-4C19-A0F8-F40F79A4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Meteors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1AB35-0996-4E25-B770-A35E7C227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Use star as points settings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Point camera near  or at origination point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Set up intervalometer to take sequential frames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Bound to get something in one of the frames!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Perseids coming this month (Aug 12-13) but there will be an almost full moon at that time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Start looking/shooting now after moon sets and may get lucky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Look to the northeast low to mid sky </a:t>
            </a:r>
          </a:p>
        </p:txBody>
      </p:sp>
    </p:spTree>
    <p:extLst>
      <p:ext uri="{BB962C8B-B14F-4D97-AF65-F5344CB8AC3E}">
        <p14:creationId xmlns:p14="http://schemas.microsoft.com/office/powerpoint/2010/main" val="38099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57819-5C86-4620-B0D8-2705FB2BC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8674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Meteor with Milky Way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3014D12-6301-4062-9E9E-407847B84F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71" y="152400"/>
            <a:ext cx="3867058" cy="5791200"/>
          </a:xfrm>
        </p:spPr>
      </p:pic>
    </p:spTree>
    <p:extLst>
      <p:ext uri="{BB962C8B-B14F-4D97-AF65-F5344CB8AC3E}">
        <p14:creationId xmlns:p14="http://schemas.microsoft.com/office/powerpoint/2010/main" val="19818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35622-FBC8-45F1-9DD0-C8BC744FA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Iridium Flares or Glints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DA00C-19D0-4F9A-A1D2-6D0D80CA8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Refers to any reflective object in the sky that isn’t natural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Name comes from early satellites made with iridium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Includes satellites and planes, etc.</a:t>
            </a:r>
          </a:p>
        </p:txBody>
      </p:sp>
    </p:spTree>
    <p:extLst>
      <p:ext uri="{BB962C8B-B14F-4D97-AF65-F5344CB8AC3E}">
        <p14:creationId xmlns:p14="http://schemas.microsoft.com/office/powerpoint/2010/main" val="283605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AA79F-37BC-489C-AF66-414D5D50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711824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Satellite glint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49F1464-077B-4DCB-8DB1-C5B0BB0676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066800" y="347662"/>
            <a:ext cx="7107766" cy="5330824"/>
          </a:xfrm>
        </p:spPr>
      </p:pic>
    </p:spTree>
    <p:extLst>
      <p:ext uri="{BB962C8B-B14F-4D97-AF65-F5344CB8AC3E}">
        <p14:creationId xmlns:p14="http://schemas.microsoft.com/office/powerpoint/2010/main" val="152899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AA79F-37BC-489C-AF66-414D5D50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852272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Surprise!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49F1464-077B-4DCB-8DB1-C5B0BB0676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1947" y="438990"/>
            <a:ext cx="3608854" cy="5413282"/>
          </a:xfrm>
        </p:spPr>
      </p:pic>
    </p:spTree>
    <p:extLst>
      <p:ext uri="{BB962C8B-B14F-4D97-AF65-F5344CB8AC3E}">
        <p14:creationId xmlns:p14="http://schemas.microsoft.com/office/powerpoint/2010/main" val="39273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AA79F-37BC-489C-AF66-414D5D50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711824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Is it a plane?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49F1464-077B-4DCB-8DB1-C5B0BB0676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533400"/>
            <a:ext cx="7509407" cy="5006270"/>
          </a:xfrm>
        </p:spPr>
      </p:pic>
    </p:spTree>
    <p:extLst>
      <p:ext uri="{BB962C8B-B14F-4D97-AF65-F5344CB8AC3E}">
        <p14:creationId xmlns:p14="http://schemas.microsoft.com/office/powerpoint/2010/main" val="37023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AA79F-37BC-489C-AF66-414D5D50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711824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Yes, it’s a plane!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49F1464-077B-4DCB-8DB1-C5B0BB0676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1" y="533400"/>
            <a:ext cx="7509405" cy="5006270"/>
          </a:xfrm>
        </p:spPr>
      </p:pic>
    </p:spTree>
    <p:extLst>
      <p:ext uri="{BB962C8B-B14F-4D97-AF65-F5344CB8AC3E}">
        <p14:creationId xmlns:p14="http://schemas.microsoft.com/office/powerpoint/2010/main" val="326815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C5688-1857-424D-B8F8-63D05627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Post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C8D6B-FBC8-4B26-8B91-5CF738A98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Hot pixels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With long exposures, the sensor pixels are receiving a lot of light and data and can heat up, causing them to glow brightly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Can show up as red, blue or green dots in your photos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Long exposure noise reduction will help remove them, but requires a second “dark frame” exposure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I discovered that ON1 removes them when photos are exported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I had to crop this jpg with another program to avoid removal </a:t>
            </a:r>
          </a:p>
        </p:txBody>
      </p:sp>
    </p:spTree>
    <p:extLst>
      <p:ext uri="{BB962C8B-B14F-4D97-AF65-F5344CB8AC3E}">
        <p14:creationId xmlns:p14="http://schemas.microsoft.com/office/powerpoint/2010/main" val="15660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26E93-DA32-45E5-9D86-B27469611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Time of Year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Fall and winter have the best skies and longer nights, but colder!! (Batteries will run down faster – have extras)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Milky Way is best viewed in the summer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Summer sunrise means getting up early</a:t>
            </a:r>
          </a:p>
          <a:p>
            <a:pPr lvl="2"/>
            <a:r>
              <a:rPr lang="en-US" dirty="0">
                <a:latin typeface="Bahnschrift Condensed" panose="020B0502040204020203" pitchFamily="34" charset="0"/>
              </a:rPr>
              <a:t>Mostly for moon photos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Summer star shots means staying up later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Planning apps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Photopills, dark sky finder, stellarium, photographer’s ephemeris</a:t>
            </a:r>
          </a:p>
          <a:p>
            <a:endParaRPr lang="en-US" dirty="0">
              <a:latin typeface="Bahnschrift Condensed" panose="020B0502040204020203" pitchFamily="34" charset="0"/>
            </a:endParaRPr>
          </a:p>
          <a:p>
            <a:pPr marL="457200" lvl="1" indent="0">
              <a:buNone/>
            </a:pPr>
            <a:endParaRPr lang="en-US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5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6498DC0-B320-477C-BA22-C47C882C7E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r="5565"/>
          <a:stretch>
            <a:fillRect/>
          </a:stretch>
        </p:blipFill>
        <p:spPr>
          <a:xfrm>
            <a:off x="682360" y="307220"/>
            <a:ext cx="7626879" cy="572015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F13B0E-EC13-4EC5-8F50-A3F5EBAE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961857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Hot pixels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1D50C8B-2344-4C84-80DB-CEFFA54FC29E}"/>
              </a:ext>
            </a:extLst>
          </p:cNvPr>
          <p:cNvSpPr/>
          <p:nvPr/>
        </p:nvSpPr>
        <p:spPr>
          <a:xfrm rot="16200000" flipV="1">
            <a:off x="1967721" y="4280678"/>
            <a:ext cx="37747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BEBBDADC-0DAF-459E-A7E1-4711D94F6042}"/>
              </a:ext>
            </a:extLst>
          </p:cNvPr>
          <p:cNvSpPr/>
          <p:nvPr/>
        </p:nvSpPr>
        <p:spPr>
          <a:xfrm rot="10624011" flipH="1" flipV="1">
            <a:off x="6714091" y="4649151"/>
            <a:ext cx="45719" cy="3330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54749B51-09E1-427F-9A0E-F8F4616F36EA}"/>
              </a:ext>
            </a:extLst>
          </p:cNvPr>
          <p:cNvSpPr/>
          <p:nvPr/>
        </p:nvSpPr>
        <p:spPr>
          <a:xfrm flipH="1">
            <a:off x="4724400" y="2133600"/>
            <a:ext cx="45719" cy="3481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508553F-00F1-4259-B38F-7399051D1462}"/>
              </a:ext>
            </a:extLst>
          </p:cNvPr>
          <p:cNvSpPr/>
          <p:nvPr/>
        </p:nvSpPr>
        <p:spPr>
          <a:xfrm rot="16200000" flipV="1">
            <a:off x="5335761" y="5713238"/>
            <a:ext cx="377476" cy="761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3A1839F-366A-4C17-ABBD-75E81473E6D1}"/>
              </a:ext>
            </a:extLst>
          </p:cNvPr>
          <p:cNvSpPr/>
          <p:nvPr/>
        </p:nvSpPr>
        <p:spPr>
          <a:xfrm rot="16200000" flipV="1">
            <a:off x="6821663" y="4261071"/>
            <a:ext cx="37747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869C631-39BC-40FD-A153-9844F3B741A8}"/>
              </a:ext>
            </a:extLst>
          </p:cNvPr>
          <p:cNvSpPr/>
          <p:nvPr/>
        </p:nvSpPr>
        <p:spPr>
          <a:xfrm rot="16200000" flipV="1">
            <a:off x="7073122" y="4428569"/>
            <a:ext cx="37747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8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F505-DCDC-4479-AF98-6CE1B9F9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Processing Adjustments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D524A-68D8-45FF-8B62-C20408A16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Image on computer will be darker than the LCD image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Several videos available on post processing night sky photos, but there isn’t a consistent work flow, just like with normal photos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I used some of the normal sliders in tone and color, as well as a “bit” of dynamic contrast, sharpening and cooler color temperature; I exported using the “screen” option</a:t>
            </a:r>
          </a:p>
        </p:txBody>
      </p:sp>
    </p:spTree>
    <p:extLst>
      <p:ext uri="{BB962C8B-B14F-4D97-AF65-F5344CB8AC3E}">
        <p14:creationId xmlns:p14="http://schemas.microsoft.com/office/powerpoint/2010/main" val="355817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F505-DCDC-4479-AF98-6CE1B9F9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Processing Adjustments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D524A-68D8-45FF-8B62-C20408A16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3556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Other recommendations for adjustments are: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Exposure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Contrast 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Clarity – Makes the stars pop, but makes them appear larger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Shadows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Whites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Blacks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Vibrance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Saturation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Sunshine!! – makes the </a:t>
            </a:r>
            <a:r>
              <a:rPr lang="en-US" dirty="0" err="1">
                <a:latin typeface="Bahnschrift Condensed" panose="020B0502040204020203" pitchFamily="34" charset="0"/>
              </a:rPr>
              <a:t>brights</a:t>
            </a:r>
            <a:r>
              <a:rPr lang="en-US" dirty="0">
                <a:latin typeface="Bahnschrift Condensed" panose="020B0502040204020203" pitchFamily="34" charset="0"/>
              </a:rPr>
              <a:t> brighter and darks darker?</a:t>
            </a:r>
          </a:p>
          <a:p>
            <a:pPr lvl="1"/>
            <a:endParaRPr lang="en-US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38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F505-DCDC-4479-AF98-6CE1B9F9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Processing Adjustments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D524A-68D8-45FF-8B62-C20408A16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35562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Most of the images I reviewed in the videos started out with an image 10x better than mine and their recommendations didn’t achieve the results that they did</a:t>
            </a:r>
          </a:p>
          <a:p>
            <a:endParaRPr lang="en-US" dirty="0">
              <a:latin typeface="Bahnschrift Condensed" panose="020B0502040204020203" pitchFamily="34" charset="0"/>
            </a:endParaRPr>
          </a:p>
          <a:p>
            <a:r>
              <a:rPr lang="en-US" sz="4000" dirty="0">
                <a:latin typeface="Bahnschrift Condensed" panose="020B0502040204020203" pitchFamily="34" charset="0"/>
              </a:rPr>
              <a:t>In the end, make the image pleasing to you!</a:t>
            </a:r>
          </a:p>
          <a:p>
            <a:endParaRPr lang="en-US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8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F505-DCDC-4479-AF98-6CE1B9F9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Software and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D524A-68D8-45FF-8B62-C20408A16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3556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Bahnschrift Condensed" panose="020B0502040204020203" pitchFamily="34" charset="0"/>
              </a:rPr>
              <a:t>Starstax</a:t>
            </a:r>
            <a:r>
              <a:rPr lang="en-US" dirty="0">
                <a:latin typeface="Bahnschrift Condensed" panose="020B0502040204020203" pitchFamily="34" charset="0"/>
              </a:rPr>
              <a:t>		-	freeware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Star Tools		-	$50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Nebulosity		-	$95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Nik Collection	-	free plug in for PS and Lightroom</a:t>
            </a:r>
          </a:p>
          <a:p>
            <a:endParaRPr lang="en-US" dirty="0">
              <a:latin typeface="Bahnschrift Condensed" panose="020B0502040204020203" pitchFamily="34" charset="0"/>
            </a:endParaRPr>
          </a:p>
          <a:p>
            <a:r>
              <a:rPr lang="en-US" dirty="0">
                <a:latin typeface="Bahnschrift Condensed" panose="020B0502040204020203" pitchFamily="34" charset="0"/>
              </a:rPr>
              <a:t>References: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Night Sky Photography by Jennifer Wu and James Martin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Teach yourself Astrophotography – </a:t>
            </a:r>
            <a:r>
              <a:rPr lang="en-US" dirty="0" err="1">
                <a:latin typeface="Bahnschrift Condensed" panose="020B0502040204020203" pitchFamily="34" charset="0"/>
              </a:rPr>
              <a:t>ebook</a:t>
            </a:r>
            <a:r>
              <a:rPr lang="en-US" dirty="0">
                <a:latin typeface="Bahnschrift Condensed" panose="020B0502040204020203" pitchFamily="34" charset="0"/>
              </a:rPr>
              <a:t> through Future publishing (also in print)</a:t>
            </a:r>
          </a:p>
        </p:txBody>
      </p:sp>
    </p:spTree>
    <p:extLst>
      <p:ext uri="{BB962C8B-B14F-4D97-AF65-F5344CB8AC3E}">
        <p14:creationId xmlns:p14="http://schemas.microsoft.com/office/powerpoint/2010/main" val="33627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B6B1-1C97-4D38-9F8B-41D9FB3F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5961856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Bahnschrift Condensed" panose="020B0502040204020203" pitchFamily="34" charset="0"/>
              </a:rPr>
              <a:t>Photopills screenshot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D7DD266-E4A2-43F7-BFDD-B5B97DCBE0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400"/>
            <a:ext cx="3200400" cy="5883744"/>
          </a:xfrm>
        </p:spPr>
      </p:pic>
    </p:spTree>
    <p:extLst>
      <p:ext uri="{BB962C8B-B14F-4D97-AF65-F5344CB8AC3E}">
        <p14:creationId xmlns:p14="http://schemas.microsoft.com/office/powerpoint/2010/main" val="21850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C5C1-F17C-46C2-8EA4-16F42DF23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CD78A-DC88-4BCA-B230-26E7EF9204EF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Skies are dark! – you want the most light to get to the sensor, and a sensor that is most sensitive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Full frame camera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Nikon 810A – more sensitive to certain wavelengths and larger battery (3000+ shots)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Wide angle lens – 2.8 or better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Can shoot with crop sensor with “OK” results 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My photos are “OK” with crop sensor and 3.5 max aperture</a:t>
            </a:r>
          </a:p>
          <a:p>
            <a:endParaRPr lang="en-US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85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2B85F-BE0C-4B51-B360-E7124D9B7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Tripod is a must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Cable release ( I used a 2 sec delay and live view)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Mirror lock-up generally considered unnecessary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Flashlight to see what you are doing and light painting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Red flashlight will preserve your night vision adaptation – some found a head borne light better to keep hands free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Intervalometer for stacking and time lapse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I found the articulating LCD very helpful when shooting straight up!!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Equatorial mount with tracking motor (deep sky)</a:t>
            </a:r>
          </a:p>
        </p:txBody>
      </p:sp>
    </p:spTree>
    <p:extLst>
      <p:ext uri="{BB962C8B-B14F-4D97-AF65-F5344CB8AC3E}">
        <p14:creationId xmlns:p14="http://schemas.microsoft.com/office/powerpoint/2010/main" val="19916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17576-5626-4B82-B0F8-E3F9800B2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Viewfinder and LCD are practically useless for focusing</a:t>
            </a:r>
          </a:p>
          <a:p>
            <a:r>
              <a:rPr lang="en-US" dirty="0">
                <a:latin typeface="Bahnschrift Condensed" panose="020B0502040204020203" pitchFamily="34" charset="0"/>
              </a:rPr>
              <a:t>Options: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Focus to infinity on lens barrel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Focus to infinity during daytime and tape the lens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Use center focus on the brightest star you can find, magnify view on LCD and manually focus; star is better than a planet because it is a pinpoint versus a disc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Use a bright flashlight on a distant object to focus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Bahtinov mask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Hyperfocal distance not recommended unless needed for foreground – relying on depth of field rather than true focus</a:t>
            </a:r>
          </a:p>
          <a:p>
            <a:pPr lvl="1"/>
            <a:r>
              <a:rPr lang="en-US" dirty="0">
                <a:latin typeface="Bahnschrift Condensed" panose="020B0502040204020203" pitchFamily="34" charset="0"/>
              </a:rPr>
              <a:t>Take a test photo for exposure/composition/focus (zoom in)</a:t>
            </a:r>
          </a:p>
          <a:p>
            <a:pPr lvl="1"/>
            <a:endParaRPr lang="en-US" dirty="0">
              <a:latin typeface="Bahnschrift Condensed" panose="020B050204020402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6B432B-F5E1-493C-8A25-9D50CD229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Condensed" panose="020B0502040204020203" pitchFamily="34" charset="0"/>
              </a:rPr>
              <a:t>Shooting tips</a:t>
            </a:r>
          </a:p>
        </p:txBody>
      </p:sp>
    </p:spTree>
    <p:extLst>
      <p:ext uri="{BB962C8B-B14F-4D97-AF65-F5344CB8AC3E}">
        <p14:creationId xmlns:p14="http://schemas.microsoft.com/office/powerpoint/2010/main" val="34982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5848</TotalTime>
  <Words>1636</Words>
  <Application>Microsoft Office PowerPoint</Application>
  <PresentationFormat>On-screen Show (4:3)</PresentationFormat>
  <Paragraphs>213</Paragraphs>
  <Slides>54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Bahnschrift Condensed</vt:lpstr>
      <vt:lpstr>Calibri</vt:lpstr>
      <vt:lpstr>Office Theme</vt:lpstr>
      <vt:lpstr>ASTROPHOTOGRAPHY</vt:lpstr>
      <vt:lpstr>Backstory</vt:lpstr>
      <vt:lpstr>Slides from 1980</vt:lpstr>
      <vt:lpstr>Planning</vt:lpstr>
      <vt:lpstr>PowerPoint Presentation</vt:lpstr>
      <vt:lpstr>Photopills screenshot</vt:lpstr>
      <vt:lpstr>Equipment</vt:lpstr>
      <vt:lpstr>PowerPoint Presentation</vt:lpstr>
      <vt:lpstr>Shooting tips</vt:lpstr>
      <vt:lpstr>PowerPoint Presentation</vt:lpstr>
      <vt:lpstr>500 Rule</vt:lpstr>
      <vt:lpstr>Stars as Points of Light</vt:lpstr>
      <vt:lpstr>4 seconds ; f/3.5, iso 1600 at 18 mm</vt:lpstr>
      <vt:lpstr>15 seconds ; f/3.5 iso 1600 at 18 mm</vt:lpstr>
      <vt:lpstr>30 seconds ; /3.5 iso 1600 at 18 mm</vt:lpstr>
      <vt:lpstr>Star Trails</vt:lpstr>
      <vt:lpstr>PowerPoint Presentation</vt:lpstr>
      <vt:lpstr>PowerPoint Presentation</vt:lpstr>
      <vt:lpstr>Unedited jpg: 15 minutes ; f/ 3.5, iso 400 at 18 mm</vt:lpstr>
      <vt:lpstr>Edited: 15 minutes ; f /3.5, iso 400 at 18 mm</vt:lpstr>
      <vt:lpstr>Unedited jpg: 15 minutes ; f/ 3.5, iso 400 at 18 mm</vt:lpstr>
      <vt:lpstr>Edited: 15 minutes ; f/ 3.5, iso 400 at 18 mm</vt:lpstr>
      <vt:lpstr>Single trail:  f/5.6, iso 100 at 16 mm; 2 hours 8 minutes</vt:lpstr>
      <vt:lpstr>Stacked trail:  f/2.8, iso 6400 at 12 mm; 25 sec each</vt:lpstr>
      <vt:lpstr>Stacked trail:  unknown parameters</vt:lpstr>
      <vt:lpstr>Stacked trail:  64 exposures, f/2.8, iso 400 at 16 mm; 4 min each</vt:lpstr>
      <vt:lpstr>Milky Way photography</vt:lpstr>
      <vt:lpstr> unedited raw Milky Way:  f/3.5, iso 1600 at 18 mm</vt:lpstr>
      <vt:lpstr> Edited Milky Way:  f/3.5, iso 1600 at 18 mm (temp 3825)</vt:lpstr>
      <vt:lpstr> Edited Milky Way:  f/3.5, iso 1600 at 18 mm (temp 3000)</vt:lpstr>
      <vt:lpstr> Milky Way:  f/1.4, iso 1600 at 24 mm 20 seconds – Yosemite Canon 5D</vt:lpstr>
      <vt:lpstr> Milky Way:  f/1.8, iso 2500 at 24 mm 20 seconds – Zion, Canon 5D – 5 image panorama</vt:lpstr>
      <vt:lpstr> Milky Way:  f/2.8, iso 6400 at 15 mm 25 seconds – Bryce, Canon 5D – light painting</vt:lpstr>
      <vt:lpstr>Moon photography</vt:lpstr>
      <vt:lpstr> Moon during lunar eclipse – January 2019  (-8 degrees!)</vt:lpstr>
      <vt:lpstr> Moon during total lunar eclipse – January 2019 (started to snow!)</vt:lpstr>
      <vt:lpstr>Waxing Crescent Moon – August 4, 2019</vt:lpstr>
      <vt:lpstr>Supermoon – Nov 2016; Canon sx10, iso 400 f/5.7 1/250 sec 560 mm focal length equivalent; edited in ON1 from jpg</vt:lpstr>
      <vt:lpstr>Full Moon</vt:lpstr>
      <vt:lpstr>“Almost” Full Moon with Alpenglow</vt:lpstr>
      <vt:lpstr>Crescent Moon at Sunrise</vt:lpstr>
      <vt:lpstr>Meteors</vt:lpstr>
      <vt:lpstr>Meteor with Milky Way</vt:lpstr>
      <vt:lpstr>Iridium Flares or Glints</vt:lpstr>
      <vt:lpstr>Satellite glint</vt:lpstr>
      <vt:lpstr>Surprise!</vt:lpstr>
      <vt:lpstr>Is it a plane?</vt:lpstr>
      <vt:lpstr>Yes, it’s a plane!</vt:lpstr>
      <vt:lpstr>Post processing</vt:lpstr>
      <vt:lpstr>Hot pixels</vt:lpstr>
      <vt:lpstr>Processing Adjustments</vt:lpstr>
      <vt:lpstr>Processing Adjustments</vt:lpstr>
      <vt:lpstr>Processing Adjustments</vt:lpstr>
      <vt:lpstr>Software and Resources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March-April Photo Contest</dc:title>
  <dc:creator>BillH</dc:creator>
  <cp:lastModifiedBy>Bill</cp:lastModifiedBy>
  <cp:revision>89</cp:revision>
  <dcterms:created xsi:type="dcterms:W3CDTF">2019-04-13T13:02:42Z</dcterms:created>
  <dcterms:modified xsi:type="dcterms:W3CDTF">2019-08-09T11:26:36Z</dcterms:modified>
</cp:coreProperties>
</file>